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5"/>
  </p:notesMasterIdLst>
  <p:sldIdLst>
    <p:sldId id="361" r:id="rId2"/>
    <p:sldId id="381" r:id="rId3"/>
    <p:sldId id="375" r:id="rId4"/>
    <p:sldId id="376" r:id="rId5"/>
    <p:sldId id="377" r:id="rId6"/>
    <p:sldId id="378" r:id="rId7"/>
    <p:sldId id="379" r:id="rId8"/>
    <p:sldId id="380" r:id="rId9"/>
    <p:sldId id="257" r:id="rId10"/>
    <p:sldId id="282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7" r:id="rId19"/>
    <p:sldId id="268" r:id="rId20"/>
    <p:sldId id="269" r:id="rId21"/>
    <p:sldId id="266" r:id="rId22"/>
    <p:sldId id="270" r:id="rId23"/>
    <p:sldId id="271" r:id="rId24"/>
    <p:sldId id="272" r:id="rId25"/>
    <p:sldId id="273" r:id="rId26"/>
    <p:sldId id="274" r:id="rId27"/>
    <p:sldId id="277" r:id="rId28"/>
    <p:sldId id="275" r:id="rId29"/>
    <p:sldId id="276" r:id="rId30"/>
    <p:sldId id="279" r:id="rId31"/>
    <p:sldId id="280" r:id="rId32"/>
    <p:sldId id="281" r:id="rId33"/>
    <p:sldId id="362" r:id="rId34"/>
    <p:sldId id="373" r:id="rId35"/>
    <p:sldId id="365" r:id="rId36"/>
    <p:sldId id="367" r:id="rId37"/>
    <p:sldId id="368" r:id="rId38"/>
    <p:sldId id="369" r:id="rId39"/>
    <p:sldId id="370" r:id="rId40"/>
    <p:sldId id="371" r:id="rId41"/>
    <p:sldId id="372" r:id="rId42"/>
    <p:sldId id="387" r:id="rId43"/>
    <p:sldId id="388" r:id="rId44"/>
    <p:sldId id="389" r:id="rId45"/>
    <p:sldId id="391" r:id="rId46"/>
    <p:sldId id="392" r:id="rId47"/>
    <p:sldId id="393" r:id="rId48"/>
    <p:sldId id="374" r:id="rId49"/>
    <p:sldId id="395" r:id="rId50"/>
    <p:sldId id="396" r:id="rId51"/>
    <p:sldId id="398" r:id="rId52"/>
    <p:sldId id="333" r:id="rId53"/>
    <p:sldId id="399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F9100"/>
    <a:srgbClr val="123BFF"/>
    <a:srgbClr val="A325BE"/>
    <a:srgbClr val="FFD579"/>
    <a:srgbClr val="2E3B4B"/>
    <a:srgbClr val="010101"/>
    <a:srgbClr val="0101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58"/>
    <p:restoredTop sz="88299"/>
  </p:normalViewPr>
  <p:slideViewPr>
    <p:cSldViewPr snapToGrid="0" snapToObjects="1">
      <p:cViewPr varScale="1">
        <p:scale>
          <a:sx n="108" d="100"/>
          <a:sy n="108" d="100"/>
        </p:scale>
        <p:origin x="1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AEEC-4EB2-C247-8D29-DBDCD2F840DD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2483-E947-6F4E-A75E-B2E67782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2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12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69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52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65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870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83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62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lot like defining a variable (but instead of putting a value in the “box”, we’re going to fill it with code)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20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33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52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rgbClr val="00347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3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4B1C8C5-D3B4-0743-815D-435213ECCE57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docs.python.org/3/library/__main__.html?highlight=__name__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cap="none" dirty="0"/>
              <a:t>Lecture 14:</a:t>
            </a:r>
            <a:br>
              <a:rPr lang="en-US"/>
            </a:br>
            <a:r>
              <a:rPr lang="en-US" sz="4400"/>
              <a:t>Function </a:t>
            </a:r>
            <a:r>
              <a:rPr lang="en-US" sz="4400" dirty="0"/>
              <a:t>Basics and</a:t>
            </a:r>
            <a:br>
              <a:rPr lang="en-US" dirty="0"/>
            </a:br>
            <a:r>
              <a:rPr lang="en-US" sz="4400" dirty="0"/>
              <a:t>the  			     Function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CSC111: Introduction to CS through Programming</a:t>
            </a:r>
          </a:p>
          <a:p>
            <a:r>
              <a:rPr lang="en-US" sz="2000" dirty="0"/>
              <a:t>R. Jordan Crouser</a:t>
            </a:r>
          </a:p>
          <a:p>
            <a:r>
              <a:rPr lang="en-US" sz="2000" dirty="0"/>
              <a:t>Assistant Professor of Computer Science</a:t>
            </a:r>
          </a:p>
          <a:p>
            <a:r>
              <a:rPr lang="en-US" sz="2000" dirty="0"/>
              <a:t>Smith College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46BE06-2A03-1945-BFD2-0DD41742ECFF}"/>
              </a:ext>
            </a:extLst>
          </p:cNvPr>
          <p:cNvSpPr/>
          <p:nvPr/>
        </p:nvSpPr>
        <p:spPr>
          <a:xfrm>
            <a:off x="2008692" y="2323365"/>
            <a:ext cx="323357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>
                <a:solidFill>
                  <a:srgbClr val="003470"/>
                </a:solidFill>
                <a:latin typeface="Courier" pitchFamily="2" charset="0"/>
              </a:rPr>
              <a:t>main()</a:t>
            </a:r>
            <a:endParaRPr lang="en-US" sz="6600" dirty="0">
              <a:solidFill>
                <a:srgbClr val="0034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151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B3AF7-63A6-7B42-9F99-7DA25025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6B349-E777-B841-9117-471295092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Recall</a:t>
            </a:r>
            <a:r>
              <a:rPr lang="en-US" dirty="0"/>
              <a:t>: a </a:t>
            </a:r>
            <a:r>
              <a:rPr lang="en-US" b="1" dirty="0"/>
              <a:t>function</a:t>
            </a:r>
            <a:r>
              <a:rPr lang="en-US" dirty="0"/>
              <a:t> is a procedure / routine that takes in some input and does something with it (just like in math)</a:t>
            </a:r>
          </a:p>
          <a:p>
            <a:endParaRPr lang="en-US" dirty="0"/>
          </a:p>
          <a:p>
            <a:r>
              <a:rPr lang="en-US" dirty="0"/>
              <a:t>We’ve seen lots of built-in functions:</a:t>
            </a:r>
          </a:p>
          <a:p>
            <a:pPr lvl="1"/>
            <a:r>
              <a:rPr lang="en-US" b="1" dirty="0">
                <a:latin typeface="Courier" pitchFamily="2" charset="0"/>
              </a:rPr>
              <a:t>print(…)</a:t>
            </a:r>
          </a:p>
          <a:p>
            <a:pPr lvl="1"/>
            <a:r>
              <a:rPr lang="en-US" b="1" dirty="0">
                <a:latin typeface="Courier" pitchFamily="2" charset="0"/>
              </a:rPr>
              <a:t>input(…)</a:t>
            </a:r>
          </a:p>
          <a:p>
            <a:pPr lvl="1"/>
            <a:r>
              <a:rPr lang="en-US" b="1" dirty="0" err="1">
                <a:latin typeface="Courier" pitchFamily="2" charset="0"/>
              </a:rPr>
              <a:t>eval</a:t>
            </a:r>
            <a:r>
              <a:rPr lang="en-US" b="1" dirty="0">
                <a:latin typeface="Courier" pitchFamily="2" charset="0"/>
              </a:rPr>
              <a:t>(…)</a:t>
            </a:r>
          </a:p>
          <a:p>
            <a:pPr lvl="1"/>
            <a:r>
              <a:rPr lang="en-US" b="1" dirty="0">
                <a:latin typeface="Courier" pitchFamily="2" charset="0"/>
              </a:rPr>
              <a:t>round(…)</a:t>
            </a:r>
          </a:p>
          <a:p>
            <a:pPr lvl="1"/>
            <a:endParaRPr lang="en-US" dirty="0"/>
          </a:p>
          <a:p>
            <a:r>
              <a:rPr lang="en-US" dirty="0"/>
              <a:t>Perhaps unsurprisingly, Python lets us write custom functions as well (like yesterday’s </a:t>
            </a:r>
            <a:r>
              <a:rPr lang="en-US" b="1" dirty="0">
                <a:latin typeface="Courier" pitchFamily="2" charset="0"/>
              </a:rPr>
              <a:t>main()</a:t>
            </a:r>
            <a:r>
              <a:rPr lang="en-US" dirty="0"/>
              <a:t> function)</a:t>
            </a:r>
          </a:p>
        </p:txBody>
      </p:sp>
    </p:spTree>
    <p:extLst>
      <p:ext uri="{BB962C8B-B14F-4D97-AF65-F5344CB8AC3E}">
        <p14:creationId xmlns:p14="http://schemas.microsoft.com/office/powerpoint/2010/main" val="2007544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components of a function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982" y="1600200"/>
            <a:ext cx="7830036" cy="48768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046550-6B27-8C45-ADE7-D4634FE74999}"/>
              </a:ext>
            </a:extLst>
          </p:cNvPr>
          <p:cNvSpPr/>
          <p:nvPr/>
        </p:nvSpPr>
        <p:spPr>
          <a:xfrm>
            <a:off x="1314450" y="4600575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25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components of a function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982" y="160020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09" t="12972" r="56518" b="80051"/>
          <a:stretch/>
        </p:blipFill>
        <p:spPr>
          <a:xfrm>
            <a:off x="1871330" y="2232837"/>
            <a:ext cx="2190307" cy="34024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864173-9151-D242-B666-92742F8B165F}"/>
              </a:ext>
            </a:extLst>
          </p:cNvPr>
          <p:cNvGrpSpPr/>
          <p:nvPr/>
        </p:nvGrpSpPr>
        <p:grpSpPr>
          <a:xfrm>
            <a:off x="2935498" y="1156104"/>
            <a:ext cx="2155243" cy="1943878"/>
            <a:chOff x="4375620" y="2459853"/>
            <a:chExt cx="2155243" cy="19438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CC78-4E05-E543-9917-F4F3C8E1E1C4}"/>
                </a:ext>
              </a:extLst>
            </p:cNvPr>
            <p:cNvSpPr txBox="1"/>
            <p:nvPr/>
          </p:nvSpPr>
          <p:spPr>
            <a:xfrm>
              <a:off x="5318672" y="2459853"/>
              <a:ext cx="12121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name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44C9DC5-8B25-A043-91D2-F063D4BE0FB9}"/>
                </a:ext>
              </a:extLst>
            </p:cNvPr>
            <p:cNvSpPr/>
            <p:nvPr/>
          </p:nvSpPr>
          <p:spPr>
            <a:xfrm rot="560225" flipH="1">
              <a:off x="4375620" y="2593968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02416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E47EBAE-0293-3749-9E69-74891E333A70}"/>
              </a:ext>
            </a:extLst>
          </p:cNvPr>
          <p:cNvSpPr/>
          <p:nvPr/>
        </p:nvSpPr>
        <p:spPr>
          <a:xfrm>
            <a:off x="1314450" y="4600575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E325F-7780-494A-98EC-116F6ECB411D}"/>
              </a:ext>
            </a:extLst>
          </p:cNvPr>
          <p:cNvSpPr txBox="1"/>
          <p:nvPr/>
        </p:nvSpPr>
        <p:spPr>
          <a:xfrm>
            <a:off x="1008364" y="6010559"/>
            <a:ext cx="712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3470"/>
                </a:solidFill>
              </a:rPr>
              <a:t>Convention</a:t>
            </a:r>
            <a:r>
              <a:rPr lang="en-US" sz="2400" dirty="0">
                <a:solidFill>
                  <a:srgbClr val="003470"/>
                </a:solidFill>
              </a:rPr>
              <a:t>: use </a:t>
            </a:r>
            <a:r>
              <a:rPr lang="en-US" sz="2400" b="1" dirty="0">
                <a:solidFill>
                  <a:srgbClr val="003470"/>
                </a:solidFill>
                <a:latin typeface="Courier" pitchFamily="2" charset="0"/>
              </a:rPr>
              <a:t>_underscores_</a:t>
            </a:r>
            <a:r>
              <a:rPr lang="en-US" sz="2400" b="1" dirty="0">
                <a:solidFill>
                  <a:srgbClr val="003470"/>
                </a:solidFill>
              </a:rPr>
              <a:t> </a:t>
            </a:r>
            <a:r>
              <a:rPr lang="en-US" sz="2400" dirty="0">
                <a:solidFill>
                  <a:srgbClr val="003470"/>
                </a:solidFill>
              </a:rPr>
              <a:t>or </a:t>
            </a:r>
            <a:r>
              <a:rPr lang="en-US" sz="2400" b="1" dirty="0">
                <a:solidFill>
                  <a:srgbClr val="003470"/>
                </a:solidFill>
                <a:latin typeface="Courier" pitchFamily="2" charset="0"/>
              </a:rPr>
              <a:t>camelCase</a:t>
            </a:r>
          </a:p>
        </p:txBody>
      </p:sp>
    </p:spTree>
    <p:extLst>
      <p:ext uri="{BB962C8B-B14F-4D97-AF65-F5344CB8AC3E}">
        <p14:creationId xmlns:p14="http://schemas.microsoft.com/office/powerpoint/2010/main" val="2121824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components of a function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982" y="160020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62" t="13184" r="85306" b="80051"/>
          <a:stretch/>
        </p:blipFill>
        <p:spPr>
          <a:xfrm>
            <a:off x="1343026" y="2243138"/>
            <a:ext cx="464510" cy="32994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864173-9151-D242-B666-92742F8B165F}"/>
              </a:ext>
            </a:extLst>
          </p:cNvPr>
          <p:cNvGrpSpPr/>
          <p:nvPr/>
        </p:nvGrpSpPr>
        <p:grpSpPr>
          <a:xfrm>
            <a:off x="1478162" y="1138535"/>
            <a:ext cx="3854029" cy="1961447"/>
            <a:chOff x="4375620" y="2442284"/>
            <a:chExt cx="3854029" cy="196144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CC78-4E05-E543-9917-F4F3C8E1E1C4}"/>
                </a:ext>
              </a:extLst>
            </p:cNvPr>
            <p:cNvSpPr txBox="1"/>
            <p:nvPr/>
          </p:nvSpPr>
          <p:spPr>
            <a:xfrm>
              <a:off x="4923936" y="2442284"/>
              <a:ext cx="33057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which is defined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using the </a:t>
              </a:r>
              <a:r>
                <a:rPr lang="en-US" sz="2400" b="1" dirty="0">
                  <a:solidFill>
                    <a:srgbClr val="FF9100"/>
                  </a:solidFill>
                  <a:latin typeface="Courier" pitchFamily="2" charset="0"/>
                  <a:cs typeface="Arial" panose="020B0604020202020204" pitchFamily="34" charset="0"/>
                </a:rPr>
                <a:t>def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keyword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44C9DC5-8B25-A043-91D2-F063D4BE0FB9}"/>
                </a:ext>
              </a:extLst>
            </p:cNvPr>
            <p:cNvSpPr/>
            <p:nvPr/>
          </p:nvSpPr>
          <p:spPr>
            <a:xfrm rot="560225" flipH="1">
              <a:off x="4375620" y="2593968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02416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4500CF-10BE-5D41-97F5-D397FE3F9E51}"/>
              </a:ext>
            </a:extLst>
          </p:cNvPr>
          <p:cNvSpPr/>
          <p:nvPr/>
        </p:nvSpPr>
        <p:spPr>
          <a:xfrm>
            <a:off x="1314450" y="4600575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51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components of a function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982" y="160020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68" t="19631" r="11867" b="51368"/>
          <a:stretch/>
        </p:blipFill>
        <p:spPr>
          <a:xfrm>
            <a:off x="1828800" y="2557463"/>
            <a:ext cx="5729288" cy="14144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864173-9151-D242-B666-92742F8B165F}"/>
              </a:ext>
            </a:extLst>
          </p:cNvPr>
          <p:cNvGrpSpPr/>
          <p:nvPr/>
        </p:nvGrpSpPr>
        <p:grpSpPr>
          <a:xfrm>
            <a:off x="-11002" y="1807131"/>
            <a:ext cx="2477747" cy="1801045"/>
            <a:chOff x="2886456" y="3110880"/>
            <a:chExt cx="2477747" cy="18010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CC78-4E05-E543-9917-F4F3C8E1E1C4}"/>
                </a:ext>
              </a:extLst>
            </p:cNvPr>
            <p:cNvSpPr txBox="1"/>
            <p:nvPr/>
          </p:nvSpPr>
          <p:spPr>
            <a:xfrm>
              <a:off x="2886456" y="3180405"/>
              <a:ext cx="15728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body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(indented)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44C9DC5-8B25-A043-91D2-F063D4BE0FB9}"/>
                </a:ext>
              </a:extLst>
            </p:cNvPr>
            <p:cNvSpPr/>
            <p:nvPr/>
          </p:nvSpPr>
          <p:spPr>
            <a:xfrm rot="16200000" flipH="1">
              <a:off x="3558799" y="3106521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02416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Left Bracket 2">
            <a:extLst>
              <a:ext uri="{FF2B5EF4-FFF2-40B4-BE49-F238E27FC236}">
                <a16:creationId xmlns:a16="http://schemas.microsoft.com/office/drawing/2014/main" id="{2A67D05F-ED05-E442-B84F-9B1EEB613D6E}"/>
              </a:ext>
            </a:extLst>
          </p:cNvPr>
          <p:cNvSpPr/>
          <p:nvPr/>
        </p:nvSpPr>
        <p:spPr>
          <a:xfrm>
            <a:off x="1714500" y="2586039"/>
            <a:ext cx="160019" cy="1700212"/>
          </a:xfrm>
          <a:prstGeom prst="leftBracket">
            <a:avLst/>
          </a:prstGeom>
          <a:ln w="3810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BBAFBF-9C24-164B-8E68-257B0806753C}"/>
              </a:ext>
            </a:extLst>
          </p:cNvPr>
          <p:cNvSpPr/>
          <p:nvPr/>
        </p:nvSpPr>
        <p:spPr>
          <a:xfrm>
            <a:off x="1314450" y="4600575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02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components of a function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982" y="160020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68" t="48986" r="66969" b="44923"/>
          <a:stretch/>
        </p:blipFill>
        <p:spPr>
          <a:xfrm>
            <a:off x="1828800" y="3989176"/>
            <a:ext cx="1414463" cy="29707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864173-9151-D242-B666-92742F8B165F}"/>
              </a:ext>
            </a:extLst>
          </p:cNvPr>
          <p:cNvGrpSpPr/>
          <p:nvPr/>
        </p:nvGrpSpPr>
        <p:grpSpPr>
          <a:xfrm>
            <a:off x="2973082" y="2776119"/>
            <a:ext cx="3693800" cy="1823258"/>
            <a:chOff x="1495753" y="2379655"/>
            <a:chExt cx="3693800" cy="182325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CC78-4E05-E543-9917-F4F3C8E1E1C4}"/>
                </a:ext>
              </a:extLst>
            </p:cNvPr>
            <p:cNvSpPr txBox="1"/>
            <p:nvPr/>
          </p:nvSpPr>
          <p:spPr>
            <a:xfrm>
              <a:off x="2488171" y="3741248"/>
              <a:ext cx="2701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return 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(optional)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44C9DC5-8B25-A043-91D2-F063D4BE0FB9}"/>
                </a:ext>
              </a:extLst>
            </p:cNvPr>
            <p:cNvSpPr/>
            <p:nvPr/>
          </p:nvSpPr>
          <p:spPr>
            <a:xfrm rot="18900000" flipH="1" flipV="1">
              <a:off x="1495753" y="2379655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616107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77995F0-DA5D-724A-80EA-18EE768A21F2}"/>
              </a:ext>
            </a:extLst>
          </p:cNvPr>
          <p:cNvSpPr/>
          <p:nvPr/>
        </p:nvSpPr>
        <p:spPr>
          <a:xfrm>
            <a:off x="1314450" y="4600575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80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“function definition”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982" y="160020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0" t="13185" r="12417" b="44925"/>
          <a:stretch/>
        </p:blipFill>
        <p:spPr>
          <a:xfrm>
            <a:off x="1328738" y="2243138"/>
            <a:ext cx="6186487" cy="2043111"/>
          </a:xfrm>
          <a:prstGeom prst="rect">
            <a:avLst/>
          </a:prstGeom>
        </p:spPr>
      </p:pic>
      <p:sp>
        <p:nvSpPr>
          <p:cNvPr id="9" name="Left Bracket 8">
            <a:extLst>
              <a:ext uri="{FF2B5EF4-FFF2-40B4-BE49-F238E27FC236}">
                <a16:creationId xmlns:a16="http://schemas.microsoft.com/office/drawing/2014/main" id="{2FEFDFDD-28CB-EA4A-8E69-5228084CA90E}"/>
              </a:ext>
            </a:extLst>
          </p:cNvPr>
          <p:cNvSpPr/>
          <p:nvPr/>
        </p:nvSpPr>
        <p:spPr>
          <a:xfrm>
            <a:off x="1014412" y="2338387"/>
            <a:ext cx="183327" cy="1947861"/>
          </a:xfrm>
          <a:prstGeom prst="leftBracket">
            <a:avLst/>
          </a:prstGeom>
          <a:ln w="3810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1314450" y="4600575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69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982" y="160020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0" t="13185" r="12417" b="44925"/>
          <a:stretch/>
        </p:blipFill>
        <p:spPr>
          <a:xfrm>
            <a:off x="1328738" y="2243138"/>
            <a:ext cx="6186487" cy="20431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1314450" y="4600575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D1C76D-9A40-024F-A80B-33B3EBED1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BE4DB0-4A13-6047-84C7-023CEB8276E4}"/>
              </a:ext>
            </a:extLst>
          </p:cNvPr>
          <p:cNvSpPr txBox="1"/>
          <p:nvPr/>
        </p:nvSpPr>
        <p:spPr>
          <a:xfrm>
            <a:off x="1853147" y="1414463"/>
            <a:ext cx="5437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3470"/>
                </a:solidFill>
              </a:rPr>
              <a:t>What happens if we </a:t>
            </a:r>
            <a:r>
              <a:rPr lang="en-US" sz="2400" b="1" dirty="0">
                <a:solidFill>
                  <a:srgbClr val="003470"/>
                </a:solidFill>
              </a:rPr>
              <a:t>run</a:t>
            </a:r>
            <a:r>
              <a:rPr lang="en-US" sz="2400" dirty="0">
                <a:solidFill>
                  <a:srgbClr val="003470"/>
                </a:solidFill>
              </a:rPr>
              <a:t> this program?</a:t>
            </a:r>
          </a:p>
        </p:txBody>
      </p:sp>
    </p:spTree>
    <p:extLst>
      <p:ext uri="{BB962C8B-B14F-4D97-AF65-F5344CB8AC3E}">
        <p14:creationId xmlns:p14="http://schemas.microsoft.com/office/powerpoint/2010/main" val="1957559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“function definition” is a </a:t>
            </a:r>
            <a:r>
              <a:rPr lang="en-US" b="1" dirty="0"/>
              <a:t>description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982" y="160020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0" t="13185" r="12417" b="44925"/>
          <a:stretch/>
        </p:blipFill>
        <p:spPr>
          <a:xfrm>
            <a:off x="1328738" y="2243138"/>
            <a:ext cx="6186487" cy="20431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1314450" y="4600575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AA57E-12E2-7B49-90E6-0D248DE8A981}"/>
              </a:ext>
            </a:extLst>
          </p:cNvPr>
          <p:cNvSpPr txBox="1"/>
          <p:nvPr/>
        </p:nvSpPr>
        <p:spPr>
          <a:xfrm>
            <a:off x="2647435" y="6010559"/>
            <a:ext cx="3849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3470"/>
                </a:solidFill>
              </a:rPr>
              <a:t>(but not a </a:t>
            </a:r>
            <a:r>
              <a:rPr lang="en-US" sz="3200" b="1" dirty="0">
                <a:solidFill>
                  <a:srgbClr val="003470"/>
                </a:solidFill>
              </a:rPr>
              <a:t>directive</a:t>
            </a:r>
            <a:r>
              <a:rPr lang="en-US" sz="3200" dirty="0">
                <a:solidFill>
                  <a:srgbClr val="00347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1386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calls: “hey, Python! do this”</a:t>
            </a:r>
            <a:endParaRPr lang="en-US" b="1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982" y="160020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0" t="62398" r="12417" b="31743"/>
          <a:stretch/>
        </p:blipFill>
        <p:spPr>
          <a:xfrm>
            <a:off x="1328738" y="4643438"/>
            <a:ext cx="6186487" cy="2857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1314450" y="4929187"/>
            <a:ext cx="2786063" cy="38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5AF70F-FF01-5E48-9A12-699F62B1104D}"/>
              </a:ext>
            </a:extLst>
          </p:cNvPr>
          <p:cNvGrpSpPr/>
          <p:nvPr/>
        </p:nvGrpSpPr>
        <p:grpSpPr>
          <a:xfrm>
            <a:off x="3835713" y="3476872"/>
            <a:ext cx="3130585" cy="1823258"/>
            <a:chOff x="1495753" y="2379655"/>
            <a:chExt cx="3130585" cy="182325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09889C-EFE8-344A-B531-6889C254A591}"/>
                </a:ext>
              </a:extLst>
            </p:cNvPr>
            <p:cNvSpPr txBox="1"/>
            <p:nvPr/>
          </p:nvSpPr>
          <p:spPr>
            <a:xfrm>
              <a:off x="2508451" y="3741248"/>
              <a:ext cx="2117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function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call</a:t>
              </a:r>
              <a:endParaRPr lang="en-US" sz="24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3578C3D3-EAA2-4942-86C0-0EF2489480CD}"/>
                </a:ext>
              </a:extLst>
            </p:cNvPr>
            <p:cNvSpPr/>
            <p:nvPr/>
          </p:nvSpPr>
          <p:spPr>
            <a:xfrm rot="18900000" flipH="1" flipV="1">
              <a:off x="1495753" y="2379655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616107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CF779E6-56BF-CB42-99DF-F14D6160A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3" y="4438607"/>
            <a:ext cx="799715" cy="7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7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1F591-1103-8B49-AF53-1831FA51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Assignment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98FF7-362D-3D47-9DAC-B51E8C0CF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 / 102 assignments submitted on time (!!!)</a:t>
            </a:r>
          </a:p>
          <a:p>
            <a:r>
              <a:rPr lang="en-US" dirty="0"/>
              <a:t>Almost everyone included a header and had appropriate variable names (nice work)</a:t>
            </a:r>
          </a:p>
          <a:p>
            <a:r>
              <a:rPr lang="en-US" dirty="0"/>
              <a:t>Functionality was great! (esp. ❤️ed your creativity)</a:t>
            </a:r>
          </a:p>
          <a:p>
            <a:r>
              <a:rPr lang="en-US" dirty="0"/>
              <a:t>A few notes on </a:t>
            </a:r>
            <a:r>
              <a:rPr lang="en-US" b="1" dirty="0"/>
              <a:t>attribution: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322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calls: “hey, Python! </a:t>
            </a:r>
            <a:r>
              <a:rPr lang="en-US"/>
              <a:t>do this”</a:t>
            </a:r>
            <a:endParaRPr lang="en-US" b="1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982" y="160020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0" t="13180" r="12417" b="39557"/>
          <a:stretch/>
        </p:blipFill>
        <p:spPr>
          <a:xfrm>
            <a:off x="1328738" y="2243138"/>
            <a:ext cx="6186487" cy="23050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1314450" y="4929187"/>
            <a:ext cx="2786063" cy="38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3333A-2C45-5345-BBAC-F0E89B8BAFDA}"/>
              </a:ext>
            </a:extLst>
          </p:cNvPr>
          <p:cNvSpPr/>
          <p:nvPr/>
        </p:nvSpPr>
        <p:spPr>
          <a:xfrm>
            <a:off x="1785937" y="4648198"/>
            <a:ext cx="2786063" cy="38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FAC1A-1DB8-FE48-B75B-657B039F4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3" y="2009717"/>
            <a:ext cx="799715" cy="799715"/>
          </a:xfrm>
          <a:prstGeom prst="rect">
            <a:avLst/>
          </a:prstGeom>
        </p:spPr>
      </p:pic>
      <p:sp>
        <p:nvSpPr>
          <p:cNvPr id="6" name="Folded Corner 5">
            <a:extLst>
              <a:ext uri="{FF2B5EF4-FFF2-40B4-BE49-F238E27FC236}">
                <a16:creationId xmlns:a16="http://schemas.microsoft.com/office/drawing/2014/main" id="{110E4C93-FD9F-354A-96BE-9942ED1B5DA7}"/>
              </a:ext>
            </a:extLst>
          </p:cNvPr>
          <p:cNvSpPr/>
          <p:nvPr/>
        </p:nvSpPr>
        <p:spPr>
          <a:xfrm>
            <a:off x="3700463" y="3904965"/>
            <a:ext cx="400050" cy="400050"/>
          </a:xfrm>
          <a:prstGeom prst="foldedCorner">
            <a:avLst/>
          </a:prstGeom>
          <a:solidFill>
            <a:schemeClr val="bg1"/>
          </a:solidFill>
          <a:ln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3470"/>
                </a:solidFill>
                <a:latin typeface="Courier" pitchFamily="2" charset="0"/>
              </a:rPr>
              <a:t>5</a:t>
            </a:r>
            <a:endParaRPr lang="en-US" dirty="0">
              <a:solidFill>
                <a:srgbClr val="00347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92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25 L 0.33767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7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767 0.25 L 0.37031 0.25 C 0.38507 0.25 0.4033 0.27407 0.4033 0.29352 L 0.4033 0.3375 " pathEditMode="relative" rAng="0" ptsTypes="AA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437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0.03282 -2.22222E-6 C 0.0474 -2.22222E-6 0.06563 0.02408 0.06563 0.04398 L 0.06563 0.0882 " pathEditMode="relative" rAng="0" ptsTypes="AA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63 0.09028 L -0.19687 0.1027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12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6" grpId="1" animBg="1"/>
      <p:bldP spid="6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9A2B-C40C-A044-A529-49EE5E42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61064-EF83-2A48-89D5-BC174429F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43D82C-7F26-3A4A-B0D5-F82650B34611}"/>
              </a:ext>
            </a:extLst>
          </p:cNvPr>
          <p:cNvGrpSpPr/>
          <p:nvPr/>
        </p:nvGrpSpPr>
        <p:grpSpPr>
          <a:xfrm>
            <a:off x="490329" y="2552699"/>
            <a:ext cx="8196471" cy="3642571"/>
            <a:chOff x="490329" y="2552699"/>
            <a:chExt cx="8196471" cy="36425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7A4999-EFF0-7548-B336-0908CF1E9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329" y="2552699"/>
              <a:ext cx="8196471" cy="22092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D07676-9A84-0D4D-8193-B57BAC498856}"/>
                </a:ext>
              </a:extLst>
            </p:cNvPr>
            <p:cNvSpPr txBox="1"/>
            <p:nvPr/>
          </p:nvSpPr>
          <p:spPr>
            <a:xfrm>
              <a:off x="1626322" y="5610495"/>
              <a:ext cx="58913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03470"/>
                  </a:solidFill>
                  <a:latin typeface="Courier" pitchFamily="2" charset="0"/>
                </a:rPr>
                <a:t>functions</a:t>
              </a:r>
              <a:r>
                <a:rPr lang="en-US" sz="3200" dirty="0">
                  <a:solidFill>
                    <a:srgbClr val="003470"/>
                  </a:solidFill>
                </a:rPr>
                <a:t> are your </a:t>
              </a:r>
              <a:r>
                <a:rPr lang="en-US" sz="3200" b="1" dirty="0">
                  <a:solidFill>
                    <a:srgbClr val="003470"/>
                  </a:solidFill>
                </a:rPr>
                <a:t>MINIONS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228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E7512-49A3-824A-8708-D53838288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9DEA5-A77B-DC42-BEAB-ED41D8B7B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E75A1-4A8D-D34D-A9F2-5321CB3BE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1204899"/>
            <a:ext cx="6337300" cy="4345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0A182C-AC89-6A4B-97D2-D2FFFC77840C}"/>
              </a:ext>
            </a:extLst>
          </p:cNvPr>
          <p:cNvSpPr txBox="1"/>
          <p:nvPr/>
        </p:nvSpPr>
        <p:spPr>
          <a:xfrm>
            <a:off x="2069552" y="5610495"/>
            <a:ext cx="5004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3470"/>
                </a:solidFill>
                <a:latin typeface="Courier" pitchFamily="2" charset="0"/>
              </a:rPr>
              <a:t>functions</a:t>
            </a:r>
            <a:r>
              <a:rPr lang="en-US" sz="3200" dirty="0">
                <a:solidFill>
                  <a:srgbClr val="003470"/>
                </a:solidFill>
              </a:rPr>
              <a:t> have </a:t>
            </a:r>
            <a:r>
              <a:rPr lang="en-US" sz="3200" b="1" dirty="0">
                <a:solidFill>
                  <a:srgbClr val="003470"/>
                </a:solidFill>
              </a:rPr>
              <a:t>NAMES</a:t>
            </a:r>
          </a:p>
        </p:txBody>
      </p:sp>
    </p:spTree>
    <p:extLst>
      <p:ext uri="{BB962C8B-B14F-4D97-AF65-F5344CB8AC3E}">
        <p14:creationId xmlns:p14="http://schemas.microsoft.com/office/powerpoint/2010/main" val="3869330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9E1F-C052-1F43-80C4-DBAA94EAA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8E7C0-0F87-8043-B312-6998BDA78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7C2A6-FC36-3947-B9AF-02A306192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339854"/>
            <a:ext cx="7213600" cy="4064000"/>
          </a:xfrm>
          <a:prstGeom prst="rect">
            <a:avLst/>
          </a:prstGeom>
          <a:ln>
            <a:solidFill>
              <a:srgbClr val="00347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DC71E5-A54F-4B46-A7A5-151A974B288E}"/>
              </a:ext>
            </a:extLst>
          </p:cNvPr>
          <p:cNvSpPr txBox="1"/>
          <p:nvPr/>
        </p:nvSpPr>
        <p:spPr>
          <a:xfrm>
            <a:off x="1120574" y="5610495"/>
            <a:ext cx="6902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only work when you </a:t>
            </a:r>
            <a:r>
              <a:rPr lang="en-US" sz="3200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</a:t>
            </a:r>
            <a:r>
              <a:rPr lang="en-US" sz="32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them</a:t>
            </a:r>
          </a:p>
        </p:txBody>
      </p:sp>
    </p:spTree>
    <p:extLst>
      <p:ext uri="{BB962C8B-B14F-4D97-AF65-F5344CB8AC3E}">
        <p14:creationId xmlns:p14="http://schemas.microsoft.com/office/powerpoint/2010/main" val="3358185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07949-3F57-2249-A3FB-DACB9ECFD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12ECCD-1DCC-5049-B086-07A09A8B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16" y="1523999"/>
            <a:ext cx="3452812" cy="50776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A4B48D-C386-4047-A94E-37254B74A8D5}"/>
              </a:ext>
            </a:extLst>
          </p:cNvPr>
          <p:cNvSpPr txBox="1"/>
          <p:nvPr/>
        </p:nvSpPr>
        <p:spPr>
          <a:xfrm>
            <a:off x="4652965" y="3984162"/>
            <a:ext cx="2159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stuart</a:t>
            </a:r>
            <a:r>
              <a:rPr lang="en-US" sz="32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4E38E4-CF83-A343-90CD-FE73F9D366F8}"/>
              </a:ext>
            </a:extLst>
          </p:cNvPr>
          <p:cNvSpPr/>
          <p:nvPr/>
        </p:nvSpPr>
        <p:spPr>
          <a:xfrm>
            <a:off x="4341022" y="4629150"/>
            <a:ext cx="1902616" cy="197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E8F2F-2D82-4745-81CA-1F23A9A0A6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45" t="60215"/>
          <a:stretch/>
        </p:blipFill>
        <p:spPr>
          <a:xfrm>
            <a:off x="4852768" y="4455231"/>
            <a:ext cx="1783554" cy="202014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A19F9A8-1F0D-6741-B49F-84F3173C040D}"/>
              </a:ext>
            </a:extLst>
          </p:cNvPr>
          <p:cNvGrpSpPr/>
          <p:nvPr/>
        </p:nvGrpSpPr>
        <p:grpSpPr>
          <a:xfrm>
            <a:off x="3270691" y="1690269"/>
            <a:ext cx="4180001" cy="3352339"/>
            <a:chOff x="-151106" y="2227472"/>
            <a:chExt cx="4180001" cy="33523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D8FF17-A31A-4740-A7D0-387849CAA869}"/>
                </a:ext>
              </a:extLst>
            </p:cNvPr>
            <p:cNvSpPr txBox="1"/>
            <p:nvPr/>
          </p:nvSpPr>
          <p:spPr>
            <a:xfrm>
              <a:off x="2356641" y="2227472"/>
              <a:ext cx="167225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functions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can be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called 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directly</a:t>
              </a:r>
              <a:endParaRPr lang="en-US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7F28D3ED-6EB0-E046-B5CA-B2E6789450DE}"/>
                </a:ext>
              </a:extLst>
            </p:cNvPr>
            <p:cNvSpPr/>
            <p:nvPr/>
          </p:nvSpPr>
          <p:spPr>
            <a:xfrm rot="12706035" flipH="1" flipV="1">
              <a:off x="-151106" y="2570985"/>
              <a:ext cx="2610698" cy="3008826"/>
            </a:xfrm>
            <a:prstGeom prst="circularArrow">
              <a:avLst>
                <a:gd name="adj1" fmla="val 1411"/>
                <a:gd name="adj2" fmla="val 461791"/>
                <a:gd name="adj3" fmla="val 20880751"/>
                <a:gd name="adj4" fmla="val 15785651"/>
                <a:gd name="adj5" fmla="val 3579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9471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07949-3F57-2249-A3FB-DACB9ECFD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12ECCD-1DCC-5049-B086-07A09A8B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16" y="1523999"/>
            <a:ext cx="3452812" cy="50776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A4B48D-C386-4047-A94E-37254B74A8D5}"/>
              </a:ext>
            </a:extLst>
          </p:cNvPr>
          <p:cNvSpPr txBox="1"/>
          <p:nvPr/>
        </p:nvSpPr>
        <p:spPr>
          <a:xfrm>
            <a:off x="4652965" y="3984162"/>
            <a:ext cx="2159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stuart</a:t>
            </a:r>
            <a:r>
              <a:rPr lang="en-US" sz="32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4E38E4-CF83-A343-90CD-FE73F9D366F8}"/>
              </a:ext>
            </a:extLst>
          </p:cNvPr>
          <p:cNvSpPr/>
          <p:nvPr/>
        </p:nvSpPr>
        <p:spPr>
          <a:xfrm>
            <a:off x="4341022" y="4629150"/>
            <a:ext cx="1902616" cy="197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E8F2F-2D82-4745-81CA-1F23A9A0A6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45" t="60215"/>
          <a:stretch/>
        </p:blipFill>
        <p:spPr>
          <a:xfrm>
            <a:off x="4852768" y="4455231"/>
            <a:ext cx="1783554" cy="202014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A19F9A8-1F0D-6741-B49F-84F3173C040D}"/>
              </a:ext>
            </a:extLst>
          </p:cNvPr>
          <p:cNvGrpSpPr/>
          <p:nvPr/>
        </p:nvGrpSpPr>
        <p:grpSpPr>
          <a:xfrm>
            <a:off x="5473180" y="1976023"/>
            <a:ext cx="2321692" cy="3508209"/>
            <a:chOff x="2051383" y="2513226"/>
            <a:chExt cx="2321692" cy="350820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D8FF17-A31A-4740-A7D0-387849CAA869}"/>
                </a:ext>
              </a:extLst>
            </p:cNvPr>
            <p:cNvSpPr txBox="1"/>
            <p:nvPr/>
          </p:nvSpPr>
          <p:spPr>
            <a:xfrm>
              <a:off x="2439998" y="2513226"/>
              <a:ext cx="150554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functions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can also be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called by </a:t>
              </a:r>
            </a:p>
            <a:p>
              <a:pPr algn="ctr"/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 another</a:t>
              </a:r>
            </a:p>
          </p:txBody>
        </p:sp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7F28D3ED-6EB0-E046-B5CA-B2E6789450DE}"/>
                </a:ext>
              </a:extLst>
            </p:cNvPr>
            <p:cNvSpPr/>
            <p:nvPr/>
          </p:nvSpPr>
          <p:spPr>
            <a:xfrm rot="9900000" flipH="1" flipV="1">
              <a:off x="2051383" y="3688505"/>
              <a:ext cx="2321692" cy="2332930"/>
            </a:xfrm>
            <a:prstGeom prst="circularArrow">
              <a:avLst>
                <a:gd name="adj1" fmla="val 1411"/>
                <a:gd name="adj2" fmla="val 461791"/>
                <a:gd name="adj3" fmla="val 20880751"/>
                <a:gd name="adj4" fmla="val 12914382"/>
                <a:gd name="adj5" fmla="val 3579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3CAC4F3-44F1-EB40-B5F1-BCE943C149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4" r="14353"/>
          <a:stretch/>
        </p:blipFill>
        <p:spPr>
          <a:xfrm>
            <a:off x="6755384" y="4354091"/>
            <a:ext cx="2388616" cy="20236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6A96E7-EFA5-E540-98E6-EE52EFB13C91}"/>
              </a:ext>
            </a:extLst>
          </p:cNvPr>
          <p:cNvSpPr txBox="1"/>
          <p:nvPr/>
        </p:nvSpPr>
        <p:spPr>
          <a:xfrm>
            <a:off x="6836125" y="3876739"/>
            <a:ext cx="1912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jerry()</a:t>
            </a:r>
          </a:p>
        </p:txBody>
      </p:sp>
    </p:spTree>
    <p:extLst>
      <p:ext uri="{BB962C8B-B14F-4D97-AF65-F5344CB8AC3E}">
        <p14:creationId xmlns:p14="http://schemas.microsoft.com/office/powerpoint/2010/main" val="536431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F22B2-B459-2E46-9630-1032299A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kinds of functions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58B62-E47A-CB49-8679-159D3FD85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3470"/>
                </a:solidFill>
              </a:rPr>
              <a:t>Some functions always               </a:t>
            </a:r>
            <a:r>
              <a:rPr lang="en-US" b="1" dirty="0">
                <a:solidFill>
                  <a:srgbClr val="003470"/>
                </a:solidFill>
              </a:rPr>
              <a:t>do the same thing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713AB20-BB03-ED44-8F09-D7604BB94E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2443718"/>
            <a:ext cx="3932238" cy="2361451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2639F4-D744-D14D-B5E2-8B1ED9949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3470"/>
                </a:solidFill>
              </a:rPr>
              <a:t>Others adjust their behavior  based on </a:t>
            </a:r>
            <a:r>
              <a:rPr lang="en-US" b="1" dirty="0">
                <a:solidFill>
                  <a:srgbClr val="003470"/>
                </a:solidFill>
              </a:rPr>
              <a:t>what we give them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01F599-E949-E54E-A8A2-D510E613F31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54563" y="2443719"/>
            <a:ext cx="3932237" cy="2361450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0122C13-85B3-6044-BCE2-F16EAE49262C}"/>
              </a:ext>
            </a:extLst>
          </p:cNvPr>
          <p:cNvGrpSpPr/>
          <p:nvPr/>
        </p:nvGrpSpPr>
        <p:grpSpPr>
          <a:xfrm>
            <a:off x="5517646" y="2721777"/>
            <a:ext cx="2862273" cy="2417714"/>
            <a:chOff x="5517646" y="3225629"/>
            <a:chExt cx="2862273" cy="241771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5A3C79-CA42-B940-B2D8-FAEA7866B4F8}"/>
                </a:ext>
              </a:extLst>
            </p:cNvPr>
            <p:cNvGrpSpPr/>
            <p:nvPr/>
          </p:nvGrpSpPr>
          <p:grpSpPr>
            <a:xfrm>
              <a:off x="5517646" y="3225629"/>
              <a:ext cx="2862273" cy="2417714"/>
              <a:chOff x="2095849" y="3762832"/>
              <a:chExt cx="2862273" cy="241771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EB9744-FE44-6042-8425-06D63A7752C1}"/>
                  </a:ext>
                </a:extLst>
              </p:cNvPr>
              <p:cNvSpPr txBox="1"/>
              <p:nvPr/>
            </p:nvSpPr>
            <p:spPr>
              <a:xfrm>
                <a:off x="3563188" y="5309126"/>
                <a:ext cx="1394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34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“parameter”</a:t>
                </a:r>
                <a:endPara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Circular Arrow 13">
                <a:extLst>
                  <a:ext uri="{FF2B5EF4-FFF2-40B4-BE49-F238E27FC236}">
                    <a16:creationId xmlns:a16="http://schemas.microsoft.com/office/drawing/2014/main" id="{E4D88AA3-A2ED-3E42-A297-1CFD4712FA1C}"/>
                  </a:ext>
                </a:extLst>
              </p:cNvPr>
              <p:cNvSpPr/>
              <p:nvPr/>
            </p:nvSpPr>
            <p:spPr>
              <a:xfrm rot="8893965" flipH="1">
                <a:off x="2095849" y="3762832"/>
                <a:ext cx="2406068" cy="2417714"/>
              </a:xfrm>
              <a:prstGeom prst="circularArrow">
                <a:avLst>
                  <a:gd name="adj1" fmla="val 1411"/>
                  <a:gd name="adj2" fmla="val 670335"/>
                  <a:gd name="adj3" fmla="val 20880751"/>
                  <a:gd name="adj4" fmla="val 18618697"/>
                  <a:gd name="adj5" fmla="val 3579"/>
                </a:avLst>
              </a:prstGeom>
              <a:solidFill>
                <a:srgbClr val="003470"/>
              </a:solidFill>
              <a:ln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5" name="Content Placeholder 10">
              <a:extLst>
                <a:ext uri="{FF2B5EF4-FFF2-40B4-BE49-F238E27FC236}">
                  <a16:creationId xmlns:a16="http://schemas.microsoft.com/office/drawing/2014/main" id="{10E8A720-07E5-D349-9E1A-F91870A767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8995" t="28454" r="26645" b="63882"/>
            <a:stretch/>
          </p:blipFill>
          <p:spPr>
            <a:xfrm>
              <a:off x="7467600" y="3619500"/>
              <a:ext cx="171450" cy="180975"/>
            </a:xfrm>
            <a:prstGeom prst="rect">
              <a:avLst/>
            </a:prstGeom>
            <a:effectLst>
              <a:glow rad="101600">
                <a:srgbClr val="FFC000">
                  <a:alpha val="60000"/>
                </a:srgbClr>
              </a:glow>
            </a:effectLst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FB33BDA7-6D0B-984F-846C-7DF94C2278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398"/>
          <a:stretch/>
        </p:blipFill>
        <p:spPr>
          <a:xfrm>
            <a:off x="1038860" y="5066074"/>
            <a:ext cx="2490361" cy="3456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8F7922-8B6C-084A-BF04-0DDB91AAF5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67"/>
          <a:stretch/>
        </p:blipFill>
        <p:spPr>
          <a:xfrm>
            <a:off x="5401948" y="5006689"/>
            <a:ext cx="2490361" cy="109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05A0A4-E09F-2743-8E6E-1CB9EA1054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398"/>
          <a:stretch/>
        </p:blipFill>
        <p:spPr>
          <a:xfrm>
            <a:off x="1038860" y="5393095"/>
            <a:ext cx="2490361" cy="3456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0BCCFBA-19EE-0046-9278-0E474D5F98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398"/>
          <a:stretch/>
        </p:blipFill>
        <p:spPr>
          <a:xfrm>
            <a:off x="1038860" y="5754820"/>
            <a:ext cx="2490361" cy="34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6" grpI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E4E26-659C-5A4B-A59E-FEC7E2544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demo: Happy Birthday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0F52C-2214-DE4E-B2A2-6343E9211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Write a function called </a:t>
            </a:r>
            <a:r>
              <a:rPr lang="en-US" b="1" dirty="0" err="1">
                <a:latin typeface="Courier" pitchFamily="2" charset="0"/>
              </a:rPr>
              <a:t>happyBirthday</a:t>
            </a:r>
            <a:r>
              <a:rPr lang="en-US" b="1" dirty="0">
                <a:latin typeface="Courier" pitchFamily="2" charset="0"/>
              </a:rPr>
              <a:t>(name)</a:t>
            </a:r>
            <a:r>
              <a:rPr lang="en-US" dirty="0"/>
              <a:t> that takes in a string </a:t>
            </a:r>
            <a:r>
              <a:rPr lang="en-US" b="1" dirty="0">
                <a:latin typeface="Courier" pitchFamily="2" charset="0"/>
              </a:rPr>
              <a:t>name</a:t>
            </a:r>
            <a:r>
              <a:rPr lang="en-US" dirty="0"/>
              <a:t> and prints out the lyrics to the song ”Happy Birthday” with the name inserted:</a:t>
            </a:r>
          </a:p>
          <a:p>
            <a:endParaRPr lang="en-US" dirty="0"/>
          </a:p>
          <a:p>
            <a:pPr marL="1839913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Happy birthday to you! </a:t>
            </a:r>
          </a:p>
          <a:p>
            <a:pPr marL="1839913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Happy birthday to you!</a:t>
            </a:r>
          </a:p>
          <a:p>
            <a:pPr marL="1839913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Happy birthday, dear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name</a:t>
            </a:r>
          </a:p>
          <a:p>
            <a:pPr marL="1839913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Happy birthday to you!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input(…)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get the value of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name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from the user , and then call the </a:t>
            </a:r>
            <a:r>
              <a:rPr lang="en-US" b="1" dirty="0" err="1">
                <a:latin typeface="Courier" pitchFamily="2" charset="0"/>
                <a:cs typeface="Arial" panose="020B0604020202020204" pitchFamily="34" charset="0"/>
              </a:rPr>
              <a:t>happyBirthday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(…)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function to print a customized happy birthday song</a:t>
            </a:r>
          </a:p>
        </p:txBody>
      </p:sp>
    </p:spTree>
    <p:extLst>
      <p:ext uri="{BB962C8B-B14F-4D97-AF65-F5344CB8AC3E}">
        <p14:creationId xmlns:p14="http://schemas.microsoft.com/office/powerpoint/2010/main" val="3743697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BC8FC0F-9542-9447-AF60-A5267D9E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059E37-BC34-5947-8E9F-0FD51B7F8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can be defined to take take several parameters: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Result: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sz="3200" dirty="0">
                <a:latin typeface="Courier" pitchFamily="2" charset="0"/>
              </a:rPr>
              <a:t>T-u-e-s-d-a-y</a:t>
            </a:r>
            <a:endParaRPr lang="en-US" sz="3200" b="1" dirty="0">
              <a:latin typeface="Courier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50373A-8E7C-3247-BDBB-AA701A1C8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2005562"/>
            <a:ext cx="7188200" cy="3556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313804D-8723-8146-97DD-0DAA9F877468}"/>
              </a:ext>
            </a:extLst>
          </p:cNvPr>
          <p:cNvGrpSpPr/>
          <p:nvPr/>
        </p:nvGrpSpPr>
        <p:grpSpPr>
          <a:xfrm>
            <a:off x="4106309" y="3136858"/>
            <a:ext cx="3961884" cy="2699447"/>
            <a:chOff x="1766349" y="2319555"/>
            <a:chExt cx="3961884" cy="199472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8DD929-9306-8A44-B229-DD4BAD5FDE2F}"/>
                </a:ext>
              </a:extLst>
            </p:cNvPr>
            <p:cNvSpPr txBox="1"/>
            <p:nvPr/>
          </p:nvSpPr>
          <p:spPr>
            <a:xfrm>
              <a:off x="2594042" y="3852616"/>
              <a:ext cx="31341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word = “Tuesday”</a:t>
              </a:r>
            </a:p>
          </p:txBody>
        </p:sp>
        <p:sp>
          <p:nvSpPr>
            <p:cNvPr id="13" name="Circular Arrow 12">
              <a:extLst>
                <a:ext uri="{FF2B5EF4-FFF2-40B4-BE49-F238E27FC236}">
                  <a16:creationId xmlns:a16="http://schemas.microsoft.com/office/drawing/2014/main" id="{BFEF111C-7540-EF4C-965B-C0AF14C81CE4}"/>
                </a:ext>
              </a:extLst>
            </p:cNvPr>
            <p:cNvSpPr/>
            <p:nvPr/>
          </p:nvSpPr>
          <p:spPr>
            <a:xfrm flipH="1" flipV="1">
              <a:off x="1766349" y="2319555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15510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A226AC-BDCA-AD47-B4BB-76F67CF960B5}"/>
              </a:ext>
            </a:extLst>
          </p:cNvPr>
          <p:cNvGrpSpPr/>
          <p:nvPr/>
        </p:nvGrpSpPr>
        <p:grpSpPr>
          <a:xfrm>
            <a:off x="5378380" y="3475872"/>
            <a:ext cx="2550433" cy="1770982"/>
            <a:chOff x="1766349" y="2319555"/>
            <a:chExt cx="2550433" cy="186138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0224F8-A169-064B-B0A2-B361585599D3}"/>
                </a:ext>
              </a:extLst>
            </p:cNvPr>
            <p:cNvSpPr txBox="1"/>
            <p:nvPr/>
          </p:nvSpPr>
          <p:spPr>
            <a:xfrm>
              <a:off x="2288663" y="3695708"/>
              <a:ext cx="2028119" cy="4852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char = “-”</a:t>
              </a:r>
            </a:p>
          </p:txBody>
        </p:sp>
        <p:sp>
          <p:nvSpPr>
            <p:cNvPr id="16" name="Circular Arrow 15">
              <a:extLst>
                <a:ext uri="{FF2B5EF4-FFF2-40B4-BE49-F238E27FC236}">
                  <a16:creationId xmlns:a16="http://schemas.microsoft.com/office/drawing/2014/main" id="{79FD0725-304D-FC43-868C-CACA8553B617}"/>
                </a:ext>
              </a:extLst>
            </p:cNvPr>
            <p:cNvSpPr/>
            <p:nvPr/>
          </p:nvSpPr>
          <p:spPr>
            <a:xfrm flipH="1" flipV="1">
              <a:off x="1766349" y="2319555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80920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485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BC8FC0F-9542-9447-AF60-A5267D9E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parameters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059E37-BC34-5947-8E9F-0FD51B7F8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include a “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default</a:t>
            </a:r>
            <a:r>
              <a:rPr lang="en-US" dirty="0"/>
              <a:t>” value for some (or all) of them: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Result: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sz="3200" dirty="0">
                <a:latin typeface="Courier" pitchFamily="2" charset="0"/>
              </a:rPr>
              <a:t>T*u*e*s*d*a*y</a:t>
            </a:r>
            <a:endParaRPr lang="en-US" sz="3200" b="1" dirty="0">
              <a:latin typeface="Courier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50373A-8E7C-3247-BDBB-AA701A1C8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2005562"/>
            <a:ext cx="7188200" cy="3556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2D46D8B-3457-184C-AB4B-C1FADEC50498}"/>
              </a:ext>
            </a:extLst>
          </p:cNvPr>
          <p:cNvGrpSpPr/>
          <p:nvPr/>
        </p:nvGrpSpPr>
        <p:grpSpPr>
          <a:xfrm>
            <a:off x="4106309" y="3416772"/>
            <a:ext cx="3702439" cy="1884407"/>
            <a:chOff x="1766349" y="2319555"/>
            <a:chExt cx="3702439" cy="1884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9E2D94-C0BB-034C-AE4E-DE5F063C63DD}"/>
                </a:ext>
              </a:extLst>
            </p:cNvPr>
            <p:cNvSpPr txBox="1"/>
            <p:nvPr/>
          </p:nvSpPr>
          <p:spPr>
            <a:xfrm>
              <a:off x="2629549" y="3742297"/>
              <a:ext cx="2839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only one parameter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BBB8E58E-4A6A-DE42-B3EE-16C9D8A2B340}"/>
                </a:ext>
              </a:extLst>
            </p:cNvPr>
            <p:cNvSpPr/>
            <p:nvPr/>
          </p:nvSpPr>
          <p:spPr>
            <a:xfrm flipH="1" flipV="1">
              <a:off x="1766349" y="2319555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15510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1C56432-DD90-EA48-8BCB-A97043C0B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8577" t="20744" r="19366" b="69736"/>
          <a:stretch/>
        </p:blipFill>
        <p:spPr>
          <a:xfrm>
            <a:off x="5907354" y="2743200"/>
            <a:ext cx="866670" cy="338545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68531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BEE5-D66A-1B42-B85A-EE1A9088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reminder from the syllabus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8F9B35-7205-C249-BBA6-92390775D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Attribution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names of all collaborating students should be listed at the top of the submission. </a:t>
            </a:r>
            <a:r>
              <a:rPr lang="en-US" dirty="0">
                <a:solidFill>
                  <a:schemeClr val="accent1"/>
                </a:solidFill>
              </a:rPr>
              <a:t>[Note: include help from TAs here]</a:t>
            </a:r>
          </a:p>
          <a:p>
            <a:pPr lvl="1"/>
            <a:r>
              <a:rPr lang="en-US" dirty="0"/>
              <a:t>If you worked alone, please state: “</a:t>
            </a:r>
            <a:r>
              <a:rPr lang="en-US" i="1" dirty="0"/>
              <a:t>I did not collaborate with anyone on this assignment.</a:t>
            </a:r>
            <a:r>
              <a:rPr lang="en-US" dirty="0"/>
              <a:t>”</a:t>
            </a:r>
          </a:p>
          <a:p>
            <a:r>
              <a:rPr lang="en-US" dirty="0"/>
              <a:t>“</a:t>
            </a:r>
            <a:r>
              <a:rPr lang="en-US" b="1" dirty="0"/>
              <a:t>References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Citations to any resources you used, including page numbers (if a printed resource) or a direct URL (if an online resource). </a:t>
            </a:r>
          </a:p>
          <a:p>
            <a:pPr lvl="1"/>
            <a:r>
              <a:rPr lang="en-US" dirty="0"/>
              <a:t>If you did not use any resources in completing the assignment, please state: “</a:t>
            </a:r>
            <a:r>
              <a:rPr lang="en-US" i="1" dirty="0"/>
              <a:t>I did not utilize any external resources in completing this assignment.</a:t>
            </a:r>
            <a:r>
              <a:rPr lang="en-US" dirty="0"/>
              <a:t>”</a:t>
            </a:r>
          </a:p>
          <a:p>
            <a:r>
              <a:rPr lang="en-US" dirty="0"/>
              <a:t>Approximately 74% of A3 submissions had these</a:t>
            </a:r>
          </a:p>
        </p:txBody>
      </p:sp>
    </p:spTree>
    <p:extLst>
      <p:ext uri="{BB962C8B-B14F-4D97-AF65-F5344CB8AC3E}">
        <p14:creationId xmlns:p14="http://schemas.microsoft.com/office/powerpoint/2010/main" val="1706650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BC8FC0F-9542-9447-AF60-A5267D9E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values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059E37-BC34-5947-8E9F-0FD51B7F8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may want to </a:t>
            </a:r>
            <a:r>
              <a:rPr lang="en-US" b="1" dirty="0"/>
              <a:t>return</a:t>
            </a:r>
            <a:r>
              <a:rPr lang="en-US" dirty="0"/>
              <a:t> the results rather than print them: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50373A-8E7C-3247-BDBB-AA701A1C8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2005562"/>
            <a:ext cx="7188200" cy="3556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2D46D8B-3457-184C-AB4B-C1FADEC50498}"/>
              </a:ext>
            </a:extLst>
          </p:cNvPr>
          <p:cNvGrpSpPr/>
          <p:nvPr/>
        </p:nvGrpSpPr>
        <p:grpSpPr>
          <a:xfrm>
            <a:off x="1904284" y="3453739"/>
            <a:ext cx="5326905" cy="2235078"/>
            <a:chOff x="1766349" y="2319555"/>
            <a:chExt cx="5326905" cy="22350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9E2D94-C0BB-034C-AE4E-DE5F063C63DD}"/>
                </a:ext>
              </a:extLst>
            </p:cNvPr>
            <p:cNvSpPr txBox="1"/>
            <p:nvPr/>
          </p:nvSpPr>
          <p:spPr>
            <a:xfrm>
              <a:off x="2162096" y="3723636"/>
              <a:ext cx="49311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results of the </a:t>
              </a:r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return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 </a:t>
              </a:r>
            </a:p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emphasize()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are stored in </a:t>
              </a:r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boom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BBB8E58E-4A6A-DE42-B3EE-16C9D8A2B340}"/>
                </a:ext>
              </a:extLst>
            </p:cNvPr>
            <p:cNvSpPr/>
            <p:nvPr/>
          </p:nvSpPr>
          <p:spPr>
            <a:xfrm flipH="1" flipV="1">
              <a:off x="1766349" y="2319555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15510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4932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F8E43-D8E4-6042-8419-5E28268E8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Advanced</a:t>
            </a:r>
            <a:r>
              <a:rPr lang="en-US" dirty="0"/>
              <a:t>: chaining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32640-765C-034F-8090-1872F2E3B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 values allow us to call functions </a:t>
            </a:r>
            <a:r>
              <a:rPr lang="en-US" b="1" dirty="0"/>
              <a:t>inside</a:t>
            </a:r>
            <a:r>
              <a:rPr lang="en-US" dirty="0"/>
              <a:t> other function calls: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3D804-CD80-F94A-B2C7-05EF8520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2260600"/>
            <a:ext cx="7061200" cy="233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B1E245-B730-2E49-BCB1-617249337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3921443"/>
            <a:ext cx="7061200" cy="2336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C8758C-22DE-2647-A2E0-C58D5669AC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719" t="31216" r="18403" b="54305"/>
          <a:stretch/>
        </p:blipFill>
        <p:spPr>
          <a:xfrm>
            <a:off x="3493008" y="2990088"/>
            <a:ext cx="3310128" cy="338328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37440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D7FD-B8D7-FC4D-9DD4-A60ABD18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1FF4E-1935-1946-A9B8-47AD7E55F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to do something </a:t>
            </a:r>
            <a:r>
              <a:rPr lang="en-US" b="1" dirty="0"/>
              <a:t>multiple times</a:t>
            </a:r>
            <a:r>
              <a:rPr lang="en-US" dirty="0"/>
              <a:t>, then you probably want a function: this helps to “modularize” code (i.e. organize it for easy reuse)</a:t>
            </a:r>
          </a:p>
          <a:p>
            <a:r>
              <a:rPr lang="en-US" b="1" dirty="0"/>
              <a:t>Define</a:t>
            </a:r>
            <a:r>
              <a:rPr lang="en-US" dirty="0"/>
              <a:t> once, </a:t>
            </a:r>
            <a:r>
              <a:rPr lang="en-US" b="1" dirty="0"/>
              <a:t>call</a:t>
            </a:r>
            <a:r>
              <a:rPr lang="en-US" dirty="0"/>
              <a:t> as many times as necessary</a:t>
            </a:r>
          </a:p>
          <a:p>
            <a:r>
              <a:rPr lang="en-US" dirty="0"/>
              <a:t>Naming convention: use </a:t>
            </a:r>
            <a:r>
              <a:rPr lang="en-US" b="1" dirty="0">
                <a:latin typeface="Courier" pitchFamily="2" charset="0"/>
              </a:rPr>
              <a:t>camelCase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one function = one task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94688-CD39-314F-9708-134AC8EA9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29" y="4456139"/>
            <a:ext cx="8196471" cy="22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8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9C87-7021-BD44-8605-A47D87C0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thing…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C6A7-6FA2-4D42-8640-981564C45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far, we’ve been writing code in files as if we were writing it on the console: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When we do this, the Python interpreter executes everything from the </a:t>
            </a:r>
            <a:r>
              <a:rPr lang="en-US" b="1" dirty="0"/>
              <a:t>top down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D1AE4-5A92-9F48-A588-73A50863A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351" y="2340020"/>
            <a:ext cx="6739128" cy="288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75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9C87-7021-BD44-8605-A47D87C0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C6A7-6FA2-4D42-8640-981564C45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It is better practice to write the code you want to execute inside a </a:t>
            </a:r>
            <a:r>
              <a:rPr lang="en-US" b="1" dirty="0">
                <a:solidFill>
                  <a:srgbClr val="123BFF"/>
                </a:solidFill>
                <a:latin typeface="Courier" pitchFamily="2" charset="0"/>
              </a:rPr>
              <a:t>main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dirty="0"/>
              <a:t> function, e.g.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lets the interpreter ”read ahead” and </a:t>
            </a:r>
            <a:r>
              <a:rPr lang="en-US" b="1" dirty="0"/>
              <a:t>then</a:t>
            </a:r>
            <a:r>
              <a:rPr lang="en-US" dirty="0"/>
              <a:t> execute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0B7E4D-2A55-714C-84D3-A9E726AAE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36" y="2351491"/>
            <a:ext cx="6739128" cy="376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16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9C87-7021-BD44-8605-A47D87C0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C6A7-6FA2-4D42-8640-981564C45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Remember</a:t>
            </a:r>
            <a:r>
              <a:rPr lang="en-US" dirty="0"/>
              <a:t>: the interpreter reads from the top down, which means that it reads the </a:t>
            </a:r>
            <a:r>
              <a:rPr lang="en-US" b="1" dirty="0"/>
              <a:t>definition</a:t>
            </a:r>
            <a:r>
              <a:rPr lang="en-US" dirty="0"/>
              <a:t> first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0B7E4D-2A55-714C-84D3-A9E726AAE0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2436" y="2351491"/>
            <a:ext cx="6739128" cy="3762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2DF78B-7C51-F34E-A49A-B279D69525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94" t="15981" r="65548" b="73893"/>
          <a:stretch/>
        </p:blipFill>
        <p:spPr>
          <a:xfrm>
            <a:off x="1828800" y="2952749"/>
            <a:ext cx="1695450" cy="38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68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9C87-7021-BD44-8605-A47D87C0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C6A7-6FA2-4D42-8640-981564C45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Then it reads each line inside the definition, but these don’t get </a:t>
            </a:r>
            <a:r>
              <a:rPr lang="en-US" b="1" dirty="0"/>
              <a:t>executed</a:t>
            </a:r>
            <a:r>
              <a:rPr lang="en-US" dirty="0"/>
              <a:t> yet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0B7E4D-2A55-714C-84D3-A9E726AAE0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2436" y="2351491"/>
            <a:ext cx="6739128" cy="3762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2DF78B-7C51-F34E-A49A-B279D6952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73" t="25096" r="26258" b="65791"/>
          <a:stretch/>
        </p:blipFill>
        <p:spPr>
          <a:xfrm>
            <a:off x="2400300" y="3295650"/>
            <a:ext cx="3771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53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9C87-7021-BD44-8605-A47D87C0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C6A7-6FA2-4D42-8640-981564C45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Then it reads each line inside the definition, but these don’t get </a:t>
            </a:r>
            <a:r>
              <a:rPr lang="en-US" b="1" dirty="0"/>
              <a:t>executed</a:t>
            </a:r>
            <a:r>
              <a:rPr lang="en-US" dirty="0"/>
              <a:t> yet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0B7E4D-2A55-714C-84D3-A9E726AAE0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2436" y="2351491"/>
            <a:ext cx="6739128" cy="3762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2DF78B-7C51-F34E-A49A-B279D6952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73" t="34208" r="26258" b="57185"/>
          <a:stretch/>
        </p:blipFill>
        <p:spPr>
          <a:xfrm>
            <a:off x="2400300" y="3638550"/>
            <a:ext cx="37719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0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9C87-7021-BD44-8605-A47D87C0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C6A7-6FA2-4D42-8640-981564C45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Then it reads each line inside the definition, but these don’t get </a:t>
            </a:r>
            <a:r>
              <a:rPr lang="en-US" b="1" dirty="0"/>
              <a:t>executed</a:t>
            </a:r>
            <a:r>
              <a:rPr lang="en-US" dirty="0"/>
              <a:t> yet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0B7E4D-2A55-714C-84D3-A9E726AAE0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2436" y="2351491"/>
            <a:ext cx="6739128" cy="3762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2DF78B-7C51-F34E-A49A-B279D6952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73" t="42816" r="26258" b="48071"/>
          <a:stretch/>
        </p:blipFill>
        <p:spPr>
          <a:xfrm>
            <a:off x="2400300" y="3962400"/>
            <a:ext cx="3771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17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9C87-7021-BD44-8605-A47D87C0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C6A7-6FA2-4D42-8640-981564C45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At this stage, we’ve given python a “recipe” for what we want it to do when we call </a:t>
            </a:r>
            <a:r>
              <a:rPr lang="en-US" b="1" dirty="0">
                <a:latin typeface="Courier" pitchFamily="2" charset="0"/>
              </a:rPr>
              <a:t>main()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we stop here, </a:t>
            </a:r>
            <a:r>
              <a:rPr lang="en-US" b="1" dirty="0"/>
              <a:t>nothing will actually happen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0B7E4D-2A55-714C-84D3-A9E726AAE0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2436" y="2351491"/>
            <a:ext cx="6739128" cy="3762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2DF78B-7C51-F34E-A49A-B279D6952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7" t="15984" r="26259" b="48070"/>
          <a:stretch/>
        </p:blipFill>
        <p:spPr>
          <a:xfrm>
            <a:off x="1866900" y="2952750"/>
            <a:ext cx="43053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18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FC6CD-89C5-DF41-A63A-B6F45C14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what I want to see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327A8E-CEC2-184F-B77C-0132A9DB7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952" y="1104895"/>
            <a:ext cx="7978096" cy="5697420"/>
          </a:xfrm>
        </p:spPr>
      </p:pic>
    </p:spTree>
    <p:extLst>
      <p:ext uri="{BB962C8B-B14F-4D97-AF65-F5344CB8AC3E}">
        <p14:creationId xmlns:p14="http://schemas.microsoft.com/office/powerpoint/2010/main" val="16316165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9C87-7021-BD44-8605-A47D87C0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C6A7-6FA2-4D42-8640-981564C45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real work happens only when we actually </a:t>
            </a:r>
            <a:r>
              <a:rPr lang="en-US" b="1" dirty="0"/>
              <a:t>call</a:t>
            </a:r>
            <a:r>
              <a:rPr lang="en-US" dirty="0"/>
              <a:t> the  </a:t>
            </a:r>
            <a:r>
              <a:rPr lang="en-US" b="1" dirty="0">
                <a:latin typeface="Courier" pitchFamily="2" charset="0"/>
              </a:rPr>
              <a:t>main()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When we do, python goes to the </a:t>
            </a:r>
            <a:r>
              <a:rPr lang="en-US" b="1" dirty="0">
                <a:latin typeface="Courier" pitchFamily="2" charset="0"/>
              </a:rPr>
              <a:t>main()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box and follows the instructions it finds there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0B7E4D-2A55-714C-84D3-A9E726AAE0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2436" y="2351491"/>
            <a:ext cx="6739128" cy="3762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2DF78B-7C51-F34E-A49A-B279D6952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1" t="60536" r="75444" b="29845"/>
          <a:stretch/>
        </p:blipFill>
        <p:spPr>
          <a:xfrm>
            <a:off x="1828800" y="4629150"/>
            <a:ext cx="10287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65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Why bother?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9A7CDF-6300-744C-90F5-F30D0CD8C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8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67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786A-B8E3-894D-BFE2-E153DB82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one more thing…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16C48-00EE-B147-9657-CA3C3E47F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if someday we want to use the code in this file as </a:t>
            </a:r>
            <a:r>
              <a:rPr lang="en-US" b="1" dirty="0"/>
              <a:t>part of another program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1AA07-D88B-CE40-8F59-0A40057F7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2866" t="-6800" r="-2857" b="-9641"/>
          <a:stretch/>
        </p:blipFill>
        <p:spPr>
          <a:xfrm>
            <a:off x="1009650" y="2095500"/>
            <a:ext cx="7124700" cy="438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AD1F2-5164-1A45-9A5C-A388AF602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575" y="4286250"/>
            <a:ext cx="4826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1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25075-DB59-4443-8E60-3130867B7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2EE41-819D-1941-952D-1CAD56E8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we need: </a:t>
            </a:r>
            <a:r>
              <a:rPr lang="en-US" dirty="0"/>
              <a:t>a way to tell python to behave one way when we </a:t>
            </a:r>
            <a:r>
              <a:rPr lang="en-US" b="1" dirty="0"/>
              <a:t>run it as a “stand-alone” program</a:t>
            </a:r>
            <a:r>
              <a:rPr lang="en-US" dirty="0"/>
              <a:t>, and a different way when we </a:t>
            </a:r>
            <a:r>
              <a:rPr lang="en-US" b="1" dirty="0">
                <a:solidFill>
                  <a:srgbClr val="FF91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 dirty="0"/>
              <a:t> it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Ideas?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89A42-7427-1B45-9920-016781A5E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8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1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9C87-7021-BD44-8605-A47D87C0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C6A7-6FA2-4D42-8640-981564C45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We can use an </a:t>
            </a:r>
            <a:r>
              <a:rPr lang="en-US" b="1" dirty="0">
                <a:solidFill>
                  <a:srgbClr val="FF91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dirty="0"/>
              <a:t> statement to tell python to call the </a:t>
            </a:r>
            <a:r>
              <a:rPr lang="en-US" b="1" dirty="0">
                <a:solidFill>
                  <a:srgbClr val="311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r>
              <a:rPr lang="en-US" dirty="0"/>
              <a:t> function only if the program is being run directly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12CB2-0D26-CC42-834E-C65B14217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287" y="2271699"/>
            <a:ext cx="6259426" cy="39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355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9C87-7021-BD44-8605-A47D87C0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C6A7-6FA2-4D42-8640-981564C45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This is a little bit </a:t>
            </a:r>
            <a:r>
              <a:rPr lang="en-US" b="1" dirty="0"/>
              <a:t>confusing</a:t>
            </a:r>
            <a:r>
              <a:rPr lang="en-US" dirty="0"/>
              <a:t>: we named the function we created to hold our program was called </a:t>
            </a:r>
            <a:r>
              <a:rPr lang="en-US" b="1" dirty="0">
                <a:solidFill>
                  <a:srgbClr val="311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12CB2-0D26-CC42-834E-C65B142175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2287" y="2271699"/>
            <a:ext cx="6259426" cy="3900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4D2287-6E51-1240-9DFD-28DDA3456B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27" t="15019" r="65826" b="76190"/>
          <a:stretch/>
        </p:blipFill>
        <p:spPr>
          <a:xfrm>
            <a:off x="2057400" y="2857500"/>
            <a:ext cx="1524000" cy="34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D9D98B-9E05-3C45-97B2-703CA9BD7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36" t="62882" r="67956" b="28815"/>
          <a:stretch/>
        </p:blipFill>
        <p:spPr>
          <a:xfrm>
            <a:off x="2533649" y="4724399"/>
            <a:ext cx="914401" cy="32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351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9C87-7021-BD44-8605-A47D87C0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C6A7-6FA2-4D42-8640-981564C45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In our </a:t>
            </a:r>
            <a:r>
              <a:rPr lang="en-US" b="1" dirty="0">
                <a:solidFill>
                  <a:srgbClr val="FF91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/>
              <a:t> statement</a:t>
            </a:r>
            <a:r>
              <a:rPr lang="en-US" dirty="0"/>
              <a:t>, we’re asking whether some variable called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__name__</a:t>
            </a:r>
            <a:r>
              <a:rPr lang="en-US" b="1" dirty="0"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ea typeface="Menlo" panose="020B0609030804020204" pitchFamily="49" charset="0"/>
                <a:cs typeface="Menlo" panose="020B0609030804020204" pitchFamily="49" charset="0"/>
              </a:rPr>
              <a:t>is equal to the string 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"__main__"</a:t>
            </a:r>
            <a:endParaRPr lang="en-US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(not to mention I don’t recall initializing anything called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__name__</a:t>
            </a:r>
            <a:r>
              <a:rPr lang="en-US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...)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12CB2-0D26-CC42-834E-C65B142175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2287" y="2271699"/>
            <a:ext cx="6259426" cy="3900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D9D98B-9E05-3C45-97B2-703CA9BD7E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28" t="54580" r="34784" b="36629"/>
          <a:stretch/>
        </p:blipFill>
        <p:spPr>
          <a:xfrm>
            <a:off x="2057401" y="4400551"/>
            <a:ext cx="3467100" cy="34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507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50D30-D076-A84B-A242-56F85CFA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the documentation! </a:t>
            </a:r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B85CE9A1-1AC9-2A47-B01C-FDEDBE4BF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279813"/>
            <a:ext cx="8229600" cy="5517573"/>
          </a:xfrm>
        </p:spPr>
      </p:pic>
    </p:spTree>
    <p:extLst>
      <p:ext uri="{BB962C8B-B14F-4D97-AF65-F5344CB8AC3E}">
        <p14:creationId xmlns:p14="http://schemas.microsoft.com/office/powerpoint/2010/main" val="18980785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9A351-FAA0-8F4E-961D-7637E9D0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15-minute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E6A67-F4C5-9047-A760-846667004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that contains a </a:t>
            </a:r>
            <a:r>
              <a:rPr lang="en-US" b="1" dirty="0">
                <a:solidFill>
                  <a:srgbClr val="311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r>
              <a:rPr lang="en-US" dirty="0"/>
              <a:t> function, which contains instructions for printing out the phrase: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"This program is being run directly."</a:t>
            </a:r>
          </a:p>
          <a:p>
            <a:r>
              <a:rPr lang="en-US" dirty="0">
                <a:solidFill>
                  <a:srgbClr val="002060"/>
                </a:solidFill>
                <a:ea typeface="Menlo" panose="020B0609030804020204" pitchFamily="49" charset="0"/>
                <a:cs typeface="Menlo" panose="020B0609030804020204" pitchFamily="49" charset="0"/>
              </a:rPr>
              <a:t>Use an </a:t>
            </a:r>
            <a:r>
              <a:rPr lang="en-US" b="1" dirty="0">
                <a:solidFill>
                  <a:srgbClr val="FF91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dirty="0">
                <a:solidFill>
                  <a:srgbClr val="002060"/>
                </a:solidFill>
                <a:ea typeface="Menlo" panose="020B0609030804020204" pitchFamily="49" charset="0"/>
                <a:cs typeface="Menlo" panose="020B0609030804020204" pitchFamily="49" charset="0"/>
              </a:rPr>
              <a:t> statement combined with checking the value of the </a:t>
            </a:r>
            <a:r>
              <a:rPr lang="en-US" b="1" dirty="0">
                <a:solidFill>
                  <a:srgbClr val="00206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__name__</a:t>
            </a:r>
            <a:r>
              <a:rPr lang="en-US" dirty="0">
                <a:solidFill>
                  <a:srgbClr val="002060"/>
                </a:solidFill>
                <a:ea typeface="Menlo" panose="020B0609030804020204" pitchFamily="49" charset="0"/>
                <a:cs typeface="Menlo" panose="020B0609030804020204" pitchFamily="49" charset="0"/>
              </a:rPr>
              <a:t> variable to call </a:t>
            </a:r>
            <a:r>
              <a:rPr lang="en-US" b="1" dirty="0">
                <a:solidFill>
                  <a:srgbClr val="311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r>
              <a:rPr lang="en-US" dirty="0">
                <a:solidFill>
                  <a:srgbClr val="002060"/>
                </a:solidFill>
                <a:ea typeface="Menlo" panose="020B0609030804020204" pitchFamily="49" charset="0"/>
                <a:cs typeface="Menlo" panose="020B0609030804020204" pitchFamily="49" charset="0"/>
              </a:rPr>
              <a:t> only when the program is run directly</a:t>
            </a:r>
          </a:p>
          <a:p>
            <a:r>
              <a:rPr lang="en-US" dirty="0">
                <a:solidFill>
                  <a:srgbClr val="002060"/>
                </a:solidFill>
                <a:ea typeface="Menlo" panose="020B0609030804020204" pitchFamily="49" charset="0"/>
                <a:cs typeface="Menlo" panose="020B0609030804020204" pitchFamily="49" charset="0"/>
              </a:rPr>
              <a:t>Add an </a:t>
            </a:r>
            <a:r>
              <a:rPr lang="en-US" b="1" dirty="0">
                <a:solidFill>
                  <a:srgbClr val="FF91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solidFill>
                  <a:srgbClr val="002060"/>
                </a:solidFill>
                <a:ea typeface="Menlo" panose="020B0609030804020204" pitchFamily="49" charset="0"/>
                <a:cs typeface="Menlo" panose="020B0609030804020204" pitchFamily="49" charset="0"/>
              </a:rPr>
              <a:t> statement so that whenever the program (“module”) is </a:t>
            </a:r>
            <a:r>
              <a:rPr lang="en-US" b="1" dirty="0">
                <a:solidFill>
                  <a:srgbClr val="FF91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2060"/>
                </a:solidFill>
                <a:ea typeface="Menlo" panose="020B0609030804020204" pitchFamily="49" charset="0"/>
                <a:cs typeface="Menlo" panose="020B0609030804020204" pitchFamily="49" charset="0"/>
              </a:rPr>
              <a:t>ed, it prints out the phrase: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"This program has been imported!"</a:t>
            </a:r>
            <a:endParaRPr lang="en-US" dirty="0">
              <a:solidFill>
                <a:srgbClr val="00206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5559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did you come up with?</a:t>
            </a:r>
            <a:endParaRPr lang="en-US" dirty="0">
              <a:ea typeface="Courier" charset="0"/>
              <a:cs typeface="Courier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A7CDF-6300-744C-90F5-F30D0CD8C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58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4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FC6CD-89C5-DF41-A63A-B6F45C14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what I want to see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327A8E-CEC2-184F-B77C-0132A9DB7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952" y="1104895"/>
            <a:ext cx="7978096" cy="5697420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421D751-1961-9D44-89F7-2F29A2F5D2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16" t="12706" r="24690" b="82613"/>
          <a:stretch/>
        </p:blipFill>
        <p:spPr>
          <a:xfrm>
            <a:off x="2762250" y="1828799"/>
            <a:ext cx="3829050" cy="26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705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8015-EA87-5140-82B2-D7BA0E5B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0A97-1099-0D40-9978-B4ABD8A91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Programs (“modules”) that are well-organized are </a:t>
            </a:r>
            <a:r>
              <a:rPr lang="en-US" b="1" dirty="0"/>
              <a:t>easier to read</a:t>
            </a:r>
            <a:r>
              <a:rPr lang="en-US" dirty="0"/>
              <a:t>, more </a:t>
            </a:r>
            <a:r>
              <a:rPr lang="en-US" b="1" dirty="0"/>
              <a:t>versatile</a:t>
            </a:r>
            <a:r>
              <a:rPr lang="en-US" dirty="0"/>
              <a:t>, and potentially </a:t>
            </a:r>
            <a:r>
              <a:rPr lang="en-US" b="1" dirty="0"/>
              <a:t>more efficient</a:t>
            </a:r>
          </a:p>
          <a:p>
            <a:r>
              <a:rPr lang="en-US" dirty="0"/>
              <a:t>The first step we’ll take toward organizing our code is to include a </a:t>
            </a:r>
            <a:r>
              <a:rPr lang="en-US" b="1" dirty="0">
                <a:solidFill>
                  <a:srgbClr val="311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r>
              <a:rPr lang="en-US" dirty="0"/>
              <a:t> function, which includes the instructions we want our program to run</a:t>
            </a:r>
          </a:p>
          <a:p>
            <a:r>
              <a:rPr lang="en-US" dirty="0"/>
              <a:t>To make it easier to </a:t>
            </a:r>
            <a:r>
              <a:rPr lang="en-US" b="1" dirty="0">
                <a:solidFill>
                  <a:srgbClr val="FF91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 dirty="0"/>
              <a:t> code we write now into later modules, we will follow the convention of including:</a:t>
            </a:r>
          </a:p>
          <a:p>
            <a:pPr marL="1839913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__name__ == 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__main__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2760663" indent="0">
              <a:buNone/>
            </a:pPr>
            <a:r>
              <a:rPr lang="en-US" b="1" dirty="0">
                <a:solidFill>
                  <a:srgbClr val="311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marL="238125" indent="0">
              <a:buNone/>
            </a:pPr>
            <a:r>
              <a:rPr lang="en-US" dirty="0"/>
              <a:t>at the end of each module</a:t>
            </a:r>
          </a:p>
        </p:txBody>
      </p:sp>
    </p:spTree>
    <p:extLst>
      <p:ext uri="{BB962C8B-B14F-4D97-AF65-F5344CB8AC3E}">
        <p14:creationId xmlns:p14="http://schemas.microsoft.com/office/powerpoint/2010/main" val="3102668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9DBFF-7CDC-8541-A9A9-EF8604FB3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tip: have a starter template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C5627C-7DE9-CC4A-B9CD-567366C63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127" y="907843"/>
            <a:ext cx="7707084" cy="6246390"/>
          </a:xfrm>
        </p:spPr>
      </p:pic>
    </p:spTree>
    <p:extLst>
      <p:ext uri="{BB962C8B-B14F-4D97-AF65-F5344CB8AC3E}">
        <p14:creationId xmlns:p14="http://schemas.microsoft.com/office/powerpoint/2010/main" val="4193735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r>
              <a:rPr lang="en-US"/>
              <a:t>What’s </a:t>
            </a:r>
            <a:r>
              <a:rPr lang="en-US" b="1" dirty="0"/>
              <a:t>one thing</a:t>
            </a:r>
            <a:r>
              <a:rPr lang="en-US" dirty="0"/>
              <a:t> you learned </a:t>
            </a:r>
          </a:p>
          <a:p>
            <a:pPr marL="0" indent="0" algn="ctr">
              <a:buNone/>
            </a:pPr>
            <a:r>
              <a:rPr lang="en-US" dirty="0"/>
              <a:t>in today’s class?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4BEAB-8A00-4B4A-BAEB-C61572E9E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410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1060-4D3F-5249-85BE-A00DDB05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6D2AE-98A6-2046-8E24-AF0D14537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Monday: first lesson in functions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Lab: wrapping up collections (lists, dictionaries)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Wednesday: more on functions</a:t>
            </a:r>
          </a:p>
          <a:p>
            <a:r>
              <a:rPr lang="en-US" dirty="0"/>
              <a:t>Friday: data structures comparison</a:t>
            </a:r>
          </a:p>
        </p:txBody>
      </p:sp>
    </p:spTree>
    <p:extLst>
      <p:ext uri="{BB962C8B-B14F-4D97-AF65-F5344CB8AC3E}">
        <p14:creationId xmlns:p14="http://schemas.microsoft.com/office/powerpoint/2010/main" val="3661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FC6CD-89C5-DF41-A63A-B6F45C14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what I want to see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327A8E-CEC2-184F-B77C-0132A9DB7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952" y="1104895"/>
            <a:ext cx="7978096" cy="5697420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421D751-1961-9D44-89F7-2F29A2F5D2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3" t="66873" r="7737" b="15072"/>
          <a:stretch/>
        </p:blipFill>
        <p:spPr>
          <a:xfrm>
            <a:off x="1085850" y="4914900"/>
            <a:ext cx="68580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49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FC6CD-89C5-DF41-A63A-B6F45C14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what I want to see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327A8E-CEC2-184F-B77C-0132A9DB7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952" y="1104895"/>
            <a:ext cx="7978096" cy="5697419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FC6A98C-F798-8648-BBEB-5336C10F83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10" t="12706" r="18959" b="77598"/>
          <a:stretch/>
        </p:blipFill>
        <p:spPr>
          <a:xfrm>
            <a:off x="1924050" y="1828800"/>
            <a:ext cx="51244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35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FC6CD-89C5-DF41-A63A-B6F45C14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what I want to see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327A8E-CEC2-184F-B77C-0132A9DB7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952" y="1104895"/>
            <a:ext cx="7978096" cy="5697419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FC6A98C-F798-8648-BBEB-5336C10F83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4" t="71550" r="33525" b="14742"/>
          <a:stretch/>
        </p:blipFill>
        <p:spPr>
          <a:xfrm>
            <a:off x="1066800" y="5181600"/>
            <a:ext cx="48196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99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1060-4D3F-5249-85BE-A00DDB05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6D2AE-98A6-2046-8E24-AF0D14537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Monday: first lesson in functions</a:t>
            </a:r>
          </a:p>
          <a:p>
            <a:r>
              <a:rPr lang="en-US" dirty="0"/>
              <a:t>Lab: wrapping up collections (lists, dictionaries)</a:t>
            </a:r>
          </a:p>
          <a:p>
            <a:r>
              <a:rPr lang="en-US" dirty="0"/>
              <a:t>Wednesday: more on functions</a:t>
            </a:r>
          </a:p>
          <a:p>
            <a:r>
              <a:rPr lang="en-US" dirty="0"/>
              <a:t>Friday: data structures comparison</a:t>
            </a:r>
          </a:p>
        </p:txBody>
      </p:sp>
    </p:spTree>
    <p:extLst>
      <p:ext uri="{BB962C8B-B14F-4D97-AF65-F5344CB8AC3E}">
        <p14:creationId xmlns:p14="http://schemas.microsoft.com/office/powerpoint/2010/main" val="41423509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mith Lecture Notes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 Lecture Notes" id="{46169177-CDC7-AC47-86B1-F3BCE136FEF8}" vid="{7BAB2AA1-C785-C741-AEF1-9BD477DBA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11822</TotalTime>
  <Words>1351</Words>
  <Application>Microsoft Macintosh PowerPoint</Application>
  <PresentationFormat>On-screen Show (4:3)</PresentationFormat>
  <Paragraphs>264</Paragraphs>
  <Slides>53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Courier</vt:lpstr>
      <vt:lpstr>Lucida Grande</vt:lpstr>
      <vt:lpstr>Menlo</vt:lpstr>
      <vt:lpstr>Wingdings</vt:lpstr>
      <vt:lpstr>Smith Lecture Notes</vt:lpstr>
      <vt:lpstr>Lecture 14: Function Basics and the          Function</vt:lpstr>
      <vt:lpstr>About Assignment 3</vt:lpstr>
      <vt:lpstr>A reminder from the syllabus</vt:lpstr>
      <vt:lpstr>Here’s what I want to see</vt:lpstr>
      <vt:lpstr>Here’s what I want to see</vt:lpstr>
      <vt:lpstr>Here’s what I want to see</vt:lpstr>
      <vt:lpstr>Here’s what I want to see</vt:lpstr>
      <vt:lpstr>Here’s what I want to see</vt:lpstr>
      <vt:lpstr>Outline</vt:lpstr>
      <vt:lpstr>Functions</vt:lpstr>
      <vt:lpstr>Basic components of a function</vt:lpstr>
      <vt:lpstr>Basic components of a function</vt:lpstr>
      <vt:lpstr>Basic components of a function</vt:lpstr>
      <vt:lpstr>Basic components of a function</vt:lpstr>
      <vt:lpstr>Basic components of a function</vt:lpstr>
      <vt:lpstr>A “function definition”</vt:lpstr>
      <vt:lpstr>Discussion</vt:lpstr>
      <vt:lpstr>A “function definition” is a description</vt:lpstr>
      <vt:lpstr>Function calls: “hey, Python! do this”</vt:lpstr>
      <vt:lpstr>Function calls: “hey, Python! do this”</vt:lpstr>
      <vt:lpstr>An analogy</vt:lpstr>
      <vt:lpstr>An analogy</vt:lpstr>
      <vt:lpstr>An analogy</vt:lpstr>
      <vt:lpstr>An analogy</vt:lpstr>
      <vt:lpstr>An analogy</vt:lpstr>
      <vt:lpstr>Two kinds of functions</vt:lpstr>
      <vt:lpstr>Quick demo: Happy Birthday</vt:lpstr>
      <vt:lpstr>Parameters</vt:lpstr>
      <vt:lpstr>Default parameters</vt:lpstr>
      <vt:lpstr>Returning values</vt:lpstr>
      <vt:lpstr>Advanced: chaining functions</vt:lpstr>
      <vt:lpstr>Recap: functions</vt:lpstr>
      <vt:lpstr>One more thing…</vt:lpstr>
      <vt:lpstr>An alternative</vt:lpstr>
      <vt:lpstr>How this works</vt:lpstr>
      <vt:lpstr>How this works</vt:lpstr>
      <vt:lpstr>How this works</vt:lpstr>
      <vt:lpstr>How this works</vt:lpstr>
      <vt:lpstr>How this works</vt:lpstr>
      <vt:lpstr>How this works</vt:lpstr>
      <vt:lpstr>Discussion</vt:lpstr>
      <vt:lpstr>Just one more thing…</vt:lpstr>
      <vt:lpstr>Discussion</vt:lpstr>
      <vt:lpstr>Python convention</vt:lpstr>
      <vt:lpstr>Python convention</vt:lpstr>
      <vt:lpstr>Python convention</vt:lpstr>
      <vt:lpstr>To the documentation! </vt:lpstr>
      <vt:lpstr>15-minute exercise</vt:lpstr>
      <vt:lpstr>Discussion</vt:lpstr>
      <vt:lpstr>Takeaways</vt:lpstr>
      <vt:lpstr>Helpful tip: have a starter template</vt:lpstr>
      <vt:lpstr>Takeaways</vt:lpstr>
      <vt:lpstr>Outline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– Monday: Introduction to Computer Science</dc:title>
  <dc:creator>R. Jordan Crouser</dc:creator>
  <cp:lastModifiedBy>R. Jordan Crouser</cp:lastModifiedBy>
  <cp:revision>210</cp:revision>
  <cp:lastPrinted>2020-10-05T13:16:20Z</cp:lastPrinted>
  <dcterms:created xsi:type="dcterms:W3CDTF">2018-06-21T16:17:33Z</dcterms:created>
  <dcterms:modified xsi:type="dcterms:W3CDTF">2020-10-05T13:16:58Z</dcterms:modified>
</cp:coreProperties>
</file>